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lice" charset="1" panose="00000500000000000000"/>
      <p:regular r:id="rId22"/>
    </p:embeddedFont>
    <p:embeddedFont>
      <p:font typeface="Lora" charset="1" panose="00000500000000000000"/>
      <p:regular r:id="rId23"/>
    </p:embeddedFont>
    <p:embeddedFont>
      <p:font typeface="Lora Bold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notesSlides/notesSlide11.xml" Type="http://schemas.openxmlformats.org/officeDocument/2006/relationships/notesSlide"/><Relationship Id="rId34" Target="notesSlides/notesSlide12.xml" Type="http://schemas.openxmlformats.org/officeDocument/2006/relationships/notesSlide"/><Relationship Id="rId35" Target="notesSlides/notesSlide13.xml" Type="http://schemas.openxmlformats.org/officeDocument/2006/relationships/notesSlide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2666107"/>
            <a:ext cx="9445526" cy="268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FormFlow: Streamlined Form Submission &amp; Location Reviews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692080"/>
            <a:ext cx="9445526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Welcome to FormFlow, the comprehensive web application designed to simplify your form submission experience. Today, we'll explore our two core features: the Biography Information form and the Location Review system.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5515" y="579090"/>
            <a:ext cx="10148441" cy="739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Successful Submission &amp; Review Upload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515" y="1851124"/>
            <a:ext cx="3754636" cy="4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Post-Submission Process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515" y="2448669"/>
            <a:ext cx="8084641" cy="79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After successful form processing, users can enhance their location review with additional content: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515" y="3368576"/>
            <a:ext cx="8084641" cy="4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Upload photos of the location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515" y="3805981"/>
            <a:ext cx="8084641" cy="4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Add rating details across multiple categories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515" y="4243388"/>
            <a:ext cx="8084641" cy="4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Provide specific feedback on services or amenities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515" y="4680794"/>
            <a:ext cx="8084641" cy="4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Tag special features or accessibility options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427369" y="1907679"/>
            <a:ext cx="8084641" cy="8084641"/>
            <a:chOff x="0" y="0"/>
            <a:chExt cx="10779522" cy="1077952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0779506" cy="10779506"/>
            </a:xfrm>
            <a:custGeom>
              <a:avLst/>
              <a:gdLst/>
              <a:ahLst/>
              <a:cxnLst/>
              <a:rect r="r" b="b" t="t" l="l"/>
              <a:pathLst>
                <a:path h="10779506" w="10779506">
                  <a:moveTo>
                    <a:pt x="0" y="0"/>
                  </a:moveTo>
                  <a:lnTo>
                    <a:pt x="10779506" y="0"/>
                  </a:lnTo>
                  <a:lnTo>
                    <a:pt x="10779506" y="10779506"/>
                  </a:lnTo>
                  <a:lnTo>
                    <a:pt x="0" y="1077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427369" y="10168532"/>
            <a:ext cx="8084641" cy="4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Video7.mp4 shows the complete upload and review process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266974"/>
            <a:ext cx="11350229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Submission History &amp; Management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2748558"/>
            <a:ext cx="5198269" cy="3212752"/>
            <a:chOff x="0" y="0"/>
            <a:chExt cx="6931025" cy="428367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931025" cy="4283710"/>
            </a:xfrm>
            <a:custGeom>
              <a:avLst/>
              <a:gdLst/>
              <a:ahLst/>
              <a:cxnLst/>
              <a:rect r="r" b="b" t="t" l="l"/>
              <a:pathLst>
                <a:path h="4283710" w="6931025">
                  <a:moveTo>
                    <a:pt x="0" y="0"/>
                  </a:moveTo>
                  <a:lnTo>
                    <a:pt x="6931025" y="0"/>
                  </a:lnTo>
                  <a:lnTo>
                    <a:pt x="6931025" y="4283710"/>
                  </a:lnTo>
                  <a:lnTo>
                    <a:pt x="0" y="4283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6" t="0" r="-6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621625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View History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772126"/>
            <a:ext cx="5198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Access a comprehensive list of all your past submissions, sortable by date, type, or status.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44866" y="2748558"/>
            <a:ext cx="5198269" cy="3212752"/>
            <a:chOff x="0" y="0"/>
            <a:chExt cx="6931025" cy="428367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6931025" cy="4283710"/>
            </a:xfrm>
            <a:custGeom>
              <a:avLst/>
              <a:gdLst/>
              <a:ahLst/>
              <a:cxnLst/>
              <a:rect r="r" b="b" t="t" l="l"/>
              <a:pathLst>
                <a:path h="4283710" w="6931025">
                  <a:moveTo>
                    <a:pt x="0" y="0"/>
                  </a:moveTo>
                  <a:lnTo>
                    <a:pt x="6931025" y="0"/>
                  </a:lnTo>
                  <a:lnTo>
                    <a:pt x="6931025" y="4283710"/>
                  </a:lnTo>
                  <a:lnTo>
                    <a:pt x="0" y="4283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6" t="0" r="-6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544866" y="621625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Edit Submissions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4866" y="6772126"/>
            <a:ext cx="5198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Update or correct information on pending reviews before final processing.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097494" y="2748558"/>
            <a:ext cx="5198269" cy="3212752"/>
            <a:chOff x="0" y="0"/>
            <a:chExt cx="6931025" cy="428367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6931025" cy="4283710"/>
            </a:xfrm>
            <a:custGeom>
              <a:avLst/>
              <a:gdLst/>
              <a:ahLst/>
              <a:cxnLst/>
              <a:rect r="r" b="b" t="t" l="l"/>
              <a:pathLst>
                <a:path h="4283710" w="6931025">
                  <a:moveTo>
                    <a:pt x="0" y="0"/>
                  </a:moveTo>
                  <a:lnTo>
                    <a:pt x="6931025" y="0"/>
                  </a:lnTo>
                  <a:lnTo>
                    <a:pt x="6931025" y="4283710"/>
                  </a:lnTo>
                  <a:lnTo>
                    <a:pt x="0" y="4283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6" t="0" r="-66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097494" y="621625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Track Progress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7494" y="6772126"/>
            <a:ext cx="5198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Monitor the status of all your submissions through our intuitive dashboard.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8451949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Video8.mp4 demonstrates how to navigate your submission history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38634" y="551706"/>
            <a:ext cx="6763494" cy="68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Intelligent Chatbot Assistant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8634" y="1748284"/>
            <a:ext cx="4227910" cy="4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Your 24/7 Support Companion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8634" y="2307282"/>
            <a:ext cx="9014072" cy="40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Our advanced chatbot provides instant assistance with powerful features: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38634" y="2948880"/>
            <a:ext cx="527596" cy="527596"/>
            <a:chOff x="0" y="0"/>
            <a:chExt cx="703462" cy="70346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03453" cy="703453"/>
            </a:xfrm>
            <a:custGeom>
              <a:avLst/>
              <a:gdLst/>
              <a:ahLst/>
              <a:cxnLst/>
              <a:rect r="r" b="b" t="t" l="l"/>
              <a:pathLst>
                <a:path h="703453" w="703453">
                  <a:moveTo>
                    <a:pt x="0" y="0"/>
                  </a:moveTo>
                  <a:lnTo>
                    <a:pt x="703453" y="0"/>
                  </a:lnTo>
                  <a:lnTo>
                    <a:pt x="703453" y="703453"/>
                  </a:lnTo>
                  <a:lnTo>
                    <a:pt x="0" y="703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38634" y="3721150"/>
            <a:ext cx="2638276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Streaming Replies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8634" y="4214366"/>
            <a:ext cx="9014072" cy="40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Get real-time responses that appear as they're generated, eliminating waiting time.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38634" y="5146179"/>
            <a:ext cx="527596" cy="527596"/>
            <a:chOff x="0" y="0"/>
            <a:chExt cx="703462" cy="70346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703453" cy="703453"/>
            </a:xfrm>
            <a:custGeom>
              <a:avLst/>
              <a:gdLst/>
              <a:ahLst/>
              <a:cxnLst/>
              <a:rect r="r" b="b" t="t" l="l"/>
              <a:pathLst>
                <a:path h="703453" w="703453">
                  <a:moveTo>
                    <a:pt x="0" y="0"/>
                  </a:moveTo>
                  <a:lnTo>
                    <a:pt x="703453" y="0"/>
                  </a:lnTo>
                  <a:lnTo>
                    <a:pt x="703453" y="703453"/>
                  </a:lnTo>
                  <a:lnTo>
                    <a:pt x="0" y="703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-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38634" y="5918448"/>
            <a:ext cx="2638276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Session Reset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8634" y="6411665"/>
            <a:ext cx="9014072" cy="40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Start fresh conversations with a single click when changing topics.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38634" y="7343477"/>
            <a:ext cx="527596" cy="527596"/>
            <a:chOff x="0" y="0"/>
            <a:chExt cx="703462" cy="703462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703453" cy="703453"/>
            </a:xfrm>
            <a:custGeom>
              <a:avLst/>
              <a:gdLst/>
              <a:ahLst/>
              <a:cxnLst/>
              <a:rect r="r" b="b" t="t" l="l"/>
              <a:pathLst>
                <a:path h="703453" w="703453">
                  <a:moveTo>
                    <a:pt x="0" y="0"/>
                  </a:moveTo>
                  <a:lnTo>
                    <a:pt x="703453" y="0"/>
                  </a:lnTo>
                  <a:lnTo>
                    <a:pt x="703453" y="703453"/>
                  </a:lnTo>
                  <a:lnTo>
                    <a:pt x="0" y="703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-1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38634" y="8115746"/>
            <a:ext cx="2641998" cy="348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Document Integration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8634" y="8608962"/>
            <a:ext cx="9014072" cy="40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Access user guides and wiki documentation directly through contextual RAG technology.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0277178" y="1793676"/>
            <a:ext cx="7210425" cy="7210425"/>
            <a:chOff x="0" y="0"/>
            <a:chExt cx="9613900" cy="961390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9613900" cy="9613900"/>
            </a:xfrm>
            <a:custGeom>
              <a:avLst/>
              <a:gdLst/>
              <a:ahLst/>
              <a:cxnLst/>
              <a:rect r="r" b="b" t="t" l="l"/>
              <a:pathLst>
                <a:path h="9613900" w="9613900">
                  <a:moveTo>
                    <a:pt x="0" y="0"/>
                  </a:moveTo>
                  <a:lnTo>
                    <a:pt x="9613900" y="0"/>
                  </a:lnTo>
                  <a:lnTo>
                    <a:pt x="9613900" y="9613900"/>
                  </a:lnTo>
                  <a:lnTo>
                    <a:pt x="0" y="9613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77178" y="9174807"/>
            <a:ext cx="7281565" cy="74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The chatbot integrates seamlessly with all form features, providing guidance exactly when you need it.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19869" y="458391"/>
            <a:ext cx="5032176" cy="58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Intelligent Chatbot Demo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9869" y="1454497"/>
            <a:ext cx="3059906" cy="30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Live Demonstration Transcript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9869" y="1889372"/>
            <a:ext cx="3938141" cy="50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Opening the chatbot interface from any form page with a single click.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9869" y="2502099"/>
            <a:ext cx="3938141" cy="50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Asking the chatbot about address validation requirements, showing streaming replies as they appear.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9869" y="3114824"/>
            <a:ext cx="3938141" cy="50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Demonstrating how the chatbot accesses documentation to provide accurate form field guidance.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9869" y="3727549"/>
            <a:ext cx="3938141" cy="50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Requesting help with photo upload requirements for location reviews.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9869" y="4340275"/>
            <a:ext cx="3938141" cy="50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Using the session reset feature to start a new conversation about submission history.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99435" y="1408211"/>
            <a:ext cx="12678221" cy="34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375" b="true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Video9.mp4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999435" y="1947862"/>
            <a:ext cx="12678221" cy="8674448"/>
            <a:chOff x="0" y="0"/>
            <a:chExt cx="16904295" cy="1156593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6904336" cy="11565890"/>
            </a:xfrm>
            <a:custGeom>
              <a:avLst/>
              <a:gdLst/>
              <a:ahLst/>
              <a:cxnLst/>
              <a:rect r="r" b="b" t="t" l="l"/>
              <a:pathLst>
                <a:path h="11565890" w="16904336">
                  <a:moveTo>
                    <a:pt x="0" y="0"/>
                  </a:moveTo>
                  <a:lnTo>
                    <a:pt x="16904336" y="0"/>
                  </a:lnTo>
                  <a:lnTo>
                    <a:pt x="16904336" y="11565890"/>
                  </a:lnTo>
                  <a:lnTo>
                    <a:pt x="0" y="11565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8" r="0" b="-18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999435" y="10773816"/>
            <a:ext cx="12678221" cy="27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06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Live demo showcasing all chatbot features in context of form submission workflow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9869" y="11349484"/>
            <a:ext cx="17048261" cy="34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The intelligent chatbot integrates with every step of the form submission process, providing contextual assistance exactly when users need it most, reducing support tickets by 67%.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17300" y="2116800"/>
            <a:ext cx="6053399" cy="6053399"/>
          </a:xfrm>
          <a:custGeom>
            <a:avLst/>
            <a:gdLst/>
            <a:ahLst/>
            <a:cxnLst/>
            <a:rect r="r" b="b" t="t" l="l"/>
            <a:pathLst>
              <a:path h="6053399" w="6053399">
                <a:moveTo>
                  <a:pt x="0" y="0"/>
                </a:moveTo>
                <a:lnTo>
                  <a:pt x="6053400" y="0"/>
                </a:lnTo>
                <a:lnTo>
                  <a:pt x="6053400" y="6053400"/>
                </a:lnTo>
                <a:lnTo>
                  <a:pt x="0" y="6053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5515" y="579090"/>
            <a:ext cx="10148441" cy="739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Feature A: Direct Biography Form Access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515" y="1851124"/>
            <a:ext cx="4455616" cy="44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The Old Way vs. The New Way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515" y="2448669"/>
            <a:ext cx="8084641" cy="79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Previously, users had to search and manually navigate to FormA for submitting biographical information.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515" y="3368576"/>
            <a:ext cx="8084641" cy="79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Our new integration allows direct access from website B, eliminating multiple steps and streamlining the user experience.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515" y="4368105"/>
            <a:ext cx="2805856" cy="369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Benefits: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515" y="4886027"/>
            <a:ext cx="8084641" cy="4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Reduced navigation time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515" y="5323434"/>
            <a:ext cx="8084641" cy="4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Seamless transitions between platforms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515" y="5760839"/>
            <a:ext cx="8084641" cy="4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63922" indent="-131961" lvl="1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Improved completion rates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620855" y="919907"/>
            <a:ext cx="8084641" cy="8084641"/>
            <a:chOff x="0" y="0"/>
            <a:chExt cx="10779522" cy="1077952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0779506" cy="10779506"/>
            </a:xfrm>
            <a:custGeom>
              <a:avLst/>
              <a:gdLst/>
              <a:ahLst/>
              <a:cxnLst/>
              <a:rect r="r" b="b" t="t" l="l"/>
              <a:pathLst>
                <a:path h="10779506" w="10779506">
                  <a:moveTo>
                    <a:pt x="0" y="0"/>
                  </a:moveTo>
                  <a:lnTo>
                    <a:pt x="10779506" y="0"/>
                  </a:lnTo>
                  <a:lnTo>
                    <a:pt x="10779506" y="10779506"/>
                  </a:lnTo>
                  <a:lnTo>
                    <a:pt x="0" y="1077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427369" y="10168532"/>
            <a:ext cx="8084641" cy="43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Live demonstration with video1.mp4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164556"/>
            <a:ext cx="10036225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Alternative Navigation Methods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4496692"/>
            <a:ext cx="5292775" cy="283517"/>
            <a:chOff x="0" y="0"/>
            <a:chExt cx="7057033" cy="3780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57136" cy="378079"/>
            </a:xfrm>
            <a:custGeom>
              <a:avLst/>
              <a:gdLst/>
              <a:ahLst/>
              <a:cxnLst/>
              <a:rect r="r" b="b" t="t" l="l"/>
              <a:pathLst>
                <a:path h="378079" w="705713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7000367" y="0"/>
                  </a:lnTo>
                  <a:cubicBezTo>
                    <a:pt x="7031736" y="0"/>
                    <a:pt x="7057136" y="25400"/>
                    <a:pt x="7057136" y="56769"/>
                  </a:cubicBezTo>
                  <a:lnTo>
                    <a:pt x="7057136" y="321310"/>
                  </a:lnTo>
                  <a:cubicBezTo>
                    <a:pt x="7057136" y="352679"/>
                    <a:pt x="7031736" y="378079"/>
                    <a:pt x="7000367" y="378079"/>
                  </a:cubicBezTo>
                  <a:lnTo>
                    <a:pt x="56769" y="378079"/>
                  </a:lnTo>
                  <a:cubicBezTo>
                    <a:pt x="25400" y="378079"/>
                    <a:pt x="0" y="352679"/>
                    <a:pt x="0" y="32131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75755" y="503515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Access the Dashboard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755" y="5591026"/>
            <a:ext cx="4725740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Navigate to your personal dashboard after logging in to access all available forms.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97539" y="4071342"/>
            <a:ext cx="5292775" cy="283517"/>
            <a:chOff x="0" y="0"/>
            <a:chExt cx="7057033" cy="3780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57136" cy="378079"/>
            </a:xfrm>
            <a:custGeom>
              <a:avLst/>
              <a:gdLst/>
              <a:ahLst/>
              <a:cxnLst/>
              <a:rect r="r" b="b" t="t" l="l"/>
              <a:pathLst>
                <a:path h="378079" w="705713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7000367" y="0"/>
                  </a:lnTo>
                  <a:cubicBezTo>
                    <a:pt x="7031736" y="0"/>
                    <a:pt x="7057136" y="25400"/>
                    <a:pt x="7057136" y="56769"/>
                  </a:cubicBezTo>
                  <a:lnTo>
                    <a:pt x="7057136" y="321310"/>
                  </a:lnTo>
                  <a:cubicBezTo>
                    <a:pt x="7057136" y="352679"/>
                    <a:pt x="7031736" y="378079"/>
                    <a:pt x="7000367" y="378079"/>
                  </a:cubicBezTo>
                  <a:lnTo>
                    <a:pt x="56769" y="378079"/>
                  </a:lnTo>
                  <a:cubicBezTo>
                    <a:pt x="25400" y="378079"/>
                    <a:pt x="0" y="352679"/>
                    <a:pt x="0" y="32131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781056" y="4609803"/>
            <a:ext cx="3554909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Select Biography Form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81056" y="5165675"/>
            <a:ext cx="472574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Choose the Biography Information option from the forms menu.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02840" y="3646140"/>
            <a:ext cx="5292775" cy="283517"/>
            <a:chOff x="0" y="0"/>
            <a:chExt cx="7057033" cy="3780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57136" cy="378079"/>
            </a:xfrm>
            <a:custGeom>
              <a:avLst/>
              <a:gdLst/>
              <a:ahLst/>
              <a:cxnLst/>
              <a:rect r="r" b="b" t="t" l="l"/>
              <a:pathLst>
                <a:path h="378079" w="7057136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7000367" y="0"/>
                  </a:lnTo>
                  <a:cubicBezTo>
                    <a:pt x="7031736" y="0"/>
                    <a:pt x="7057136" y="25400"/>
                    <a:pt x="7057136" y="56769"/>
                  </a:cubicBezTo>
                  <a:lnTo>
                    <a:pt x="7057136" y="321310"/>
                  </a:lnTo>
                  <a:cubicBezTo>
                    <a:pt x="7057136" y="352679"/>
                    <a:pt x="7031736" y="378079"/>
                    <a:pt x="7000367" y="378079"/>
                  </a:cubicBezTo>
                  <a:lnTo>
                    <a:pt x="56769" y="378079"/>
                  </a:lnTo>
                  <a:cubicBezTo>
                    <a:pt x="25400" y="378079"/>
                    <a:pt x="0" y="352679"/>
                    <a:pt x="0" y="32131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86357" y="4184600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Complete &amp; Submit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86357" y="4740474"/>
            <a:ext cx="472574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Fill in required fields and submit with a single click.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7554366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Watch video2.mp4 for a step-by-step demonstration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2047" y="670620"/>
            <a:ext cx="6443960" cy="843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Post-Processing View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02047" y="2190601"/>
            <a:ext cx="7927627" cy="7927628"/>
            <a:chOff x="0" y="0"/>
            <a:chExt cx="10570170" cy="1057017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570210" cy="10570210"/>
            </a:xfrm>
            <a:custGeom>
              <a:avLst/>
              <a:gdLst/>
              <a:ahLst/>
              <a:cxnLst/>
              <a:rect r="r" b="b" t="t" l="l"/>
              <a:pathLst>
                <a:path h="10570210" w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67850" y="2139255"/>
            <a:ext cx="5764411" cy="50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What Happens After Submission?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7850" y="2832497"/>
            <a:ext cx="7927627" cy="89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Once your biographical information is submitted, our system processes the data through several validation steps.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7850" y="3889176"/>
            <a:ext cx="7927627" cy="47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Data verification checks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7850" y="4391769"/>
            <a:ext cx="7927627" cy="47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Auto-formatting of entries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67850" y="4894361"/>
            <a:ext cx="7927627" cy="47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Cross-referencing with existing records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67850" y="5538639"/>
            <a:ext cx="7927627" cy="89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Video3.mp4 demonstrates the complete post-processing view that confirms successful submission.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164556"/>
            <a:ext cx="12379226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Feature B: Location Review Submission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3646140"/>
            <a:ext cx="5434459" cy="1134070"/>
            <a:chOff x="0" y="0"/>
            <a:chExt cx="7245945" cy="1512093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7245985" cy="1512062"/>
            </a:xfrm>
            <a:custGeom>
              <a:avLst/>
              <a:gdLst/>
              <a:ahLst/>
              <a:cxnLst/>
              <a:rect r="r" b="b" t="t" l="l"/>
              <a:pathLst>
                <a:path h="1512062" w="7245985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5" t="0" r="-65" b="-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75755" y="503515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Access Form 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755" y="5591026"/>
            <a:ext cx="486742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Navigate directly to our Location Review form from the main dashboard.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426696" y="3646140"/>
            <a:ext cx="5434459" cy="1134070"/>
            <a:chOff x="0" y="0"/>
            <a:chExt cx="7245945" cy="151209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245985" cy="1512062"/>
            </a:xfrm>
            <a:custGeom>
              <a:avLst/>
              <a:gdLst/>
              <a:ahLst/>
              <a:cxnLst/>
              <a:rect r="r" b="b" t="t" l="l"/>
              <a:pathLst>
                <a:path h="1512062" w="7245985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5" t="0" r="-65" b="-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710214" y="503515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Complete Fields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10214" y="5591026"/>
            <a:ext cx="486742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Enter location details, rating, and your personal review experience.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61155" y="3646140"/>
            <a:ext cx="5434459" cy="1134070"/>
            <a:chOff x="0" y="0"/>
            <a:chExt cx="7245945" cy="1512093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245985" cy="1512062"/>
            </a:xfrm>
            <a:custGeom>
              <a:avLst/>
              <a:gdLst/>
              <a:ahLst/>
              <a:cxnLst/>
              <a:rect r="r" b="b" t="t" l="l"/>
              <a:pathLst>
                <a:path h="1512062" w="7245985">
                  <a:moveTo>
                    <a:pt x="0" y="0"/>
                  </a:moveTo>
                  <a:lnTo>
                    <a:pt x="7245985" y="0"/>
                  </a:lnTo>
                  <a:lnTo>
                    <a:pt x="7245985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5" t="0" r="-65" b="-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144672" y="503515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Submit Review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4672" y="5591026"/>
            <a:ext cx="486742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Click submit to process your location feedback.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7554366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Video4.mp4 provides a complete walkthrough of the submission process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8665" y="729109"/>
            <a:ext cx="9593759" cy="9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00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Smart Address Auto-Complete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8665" y="2337047"/>
            <a:ext cx="4556820" cy="55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U.S. Postal Code Lookup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8665" y="3091904"/>
            <a:ext cx="9510713" cy="98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Our intelligent form includes a powerful time-saving feature for U.S. locations: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8665" y="4399061"/>
            <a:ext cx="635496" cy="635496"/>
            <a:chOff x="0" y="0"/>
            <a:chExt cx="847328" cy="8473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7344" cy="847344"/>
            </a:xfrm>
            <a:custGeom>
              <a:avLst/>
              <a:gdLst/>
              <a:ahLst/>
              <a:cxnLst/>
              <a:rect r="r" b="b" t="t" l="l"/>
              <a:pathLst>
                <a:path h="847344" w="847344">
                  <a:moveTo>
                    <a:pt x="0" y="56515"/>
                  </a:moveTo>
                  <a:cubicBezTo>
                    <a:pt x="0" y="25273"/>
                    <a:pt x="25273" y="0"/>
                    <a:pt x="56515" y="0"/>
                  </a:cubicBezTo>
                  <a:lnTo>
                    <a:pt x="790829" y="0"/>
                  </a:lnTo>
                  <a:cubicBezTo>
                    <a:pt x="822071" y="0"/>
                    <a:pt x="847344" y="25273"/>
                    <a:pt x="847344" y="56515"/>
                  </a:cubicBezTo>
                  <a:lnTo>
                    <a:pt x="847344" y="790829"/>
                  </a:lnTo>
                  <a:cubicBezTo>
                    <a:pt x="847344" y="822071"/>
                    <a:pt x="822071" y="847344"/>
                    <a:pt x="790829" y="847344"/>
                  </a:cubicBezTo>
                  <a:lnTo>
                    <a:pt x="56515" y="847344"/>
                  </a:lnTo>
                  <a:cubicBezTo>
                    <a:pt x="25273" y="847344"/>
                    <a:pt x="0" y="822071"/>
                    <a:pt x="0" y="790829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06638" y="4405015"/>
            <a:ext cx="3660874" cy="98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Enter only the postal code (ZIP)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920531" y="4399061"/>
            <a:ext cx="635496" cy="635496"/>
            <a:chOff x="0" y="0"/>
            <a:chExt cx="847328" cy="8473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7344" cy="847344"/>
            </a:xfrm>
            <a:custGeom>
              <a:avLst/>
              <a:gdLst/>
              <a:ahLst/>
              <a:cxnLst/>
              <a:rect r="r" b="b" t="t" l="l"/>
              <a:pathLst>
                <a:path h="847344" w="847344">
                  <a:moveTo>
                    <a:pt x="0" y="56515"/>
                  </a:moveTo>
                  <a:cubicBezTo>
                    <a:pt x="0" y="25273"/>
                    <a:pt x="25273" y="0"/>
                    <a:pt x="56515" y="0"/>
                  </a:cubicBezTo>
                  <a:lnTo>
                    <a:pt x="790829" y="0"/>
                  </a:lnTo>
                  <a:cubicBezTo>
                    <a:pt x="822071" y="0"/>
                    <a:pt x="847344" y="25273"/>
                    <a:pt x="847344" y="56515"/>
                  </a:cubicBezTo>
                  <a:lnTo>
                    <a:pt x="847344" y="790829"/>
                  </a:lnTo>
                  <a:cubicBezTo>
                    <a:pt x="847344" y="822071"/>
                    <a:pt x="822071" y="847344"/>
                    <a:pt x="790829" y="847344"/>
                  </a:cubicBezTo>
                  <a:lnTo>
                    <a:pt x="56515" y="847344"/>
                  </a:lnTo>
                  <a:cubicBezTo>
                    <a:pt x="25273" y="847344"/>
                    <a:pt x="0" y="822071"/>
                    <a:pt x="0" y="790829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838504" y="4405015"/>
            <a:ext cx="3660874" cy="144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System automatically populates city, state, and street data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8665" y="6411218"/>
            <a:ext cx="635496" cy="635496"/>
            <a:chOff x="0" y="0"/>
            <a:chExt cx="847328" cy="8473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7344" cy="847344"/>
            </a:xfrm>
            <a:custGeom>
              <a:avLst/>
              <a:gdLst/>
              <a:ahLst/>
              <a:cxnLst/>
              <a:rect r="r" b="b" t="t" l="l"/>
              <a:pathLst>
                <a:path h="847344" w="847344">
                  <a:moveTo>
                    <a:pt x="0" y="56515"/>
                  </a:moveTo>
                  <a:cubicBezTo>
                    <a:pt x="0" y="25273"/>
                    <a:pt x="25273" y="0"/>
                    <a:pt x="56515" y="0"/>
                  </a:cubicBezTo>
                  <a:lnTo>
                    <a:pt x="790829" y="0"/>
                  </a:lnTo>
                  <a:cubicBezTo>
                    <a:pt x="822071" y="0"/>
                    <a:pt x="847344" y="25273"/>
                    <a:pt x="847344" y="56515"/>
                  </a:cubicBezTo>
                  <a:lnTo>
                    <a:pt x="847344" y="790829"/>
                  </a:lnTo>
                  <a:cubicBezTo>
                    <a:pt x="847344" y="822071"/>
                    <a:pt x="822071" y="847344"/>
                    <a:pt x="790829" y="847344"/>
                  </a:cubicBezTo>
                  <a:lnTo>
                    <a:pt x="56515" y="847344"/>
                  </a:lnTo>
                  <a:cubicBezTo>
                    <a:pt x="25273" y="847344"/>
                    <a:pt x="0" y="822071"/>
                    <a:pt x="0" y="790829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906638" y="6417171"/>
            <a:ext cx="8592741" cy="5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Verify and adjust any details as needed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8665" y="7278737"/>
            <a:ext cx="9510713" cy="98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This feature reduces form completion time by up to 40% and minimizes data entry errors.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1197978" y="2400895"/>
            <a:ext cx="6110734" cy="6110734"/>
            <a:chOff x="0" y="0"/>
            <a:chExt cx="8147645" cy="8147645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8147685" cy="8147685"/>
            </a:xfrm>
            <a:custGeom>
              <a:avLst/>
              <a:gdLst/>
              <a:ahLst/>
              <a:cxnLst/>
              <a:rect r="r" b="b" t="t" l="l"/>
              <a:pathLst>
                <a:path h="8147685" w="8147685">
                  <a:moveTo>
                    <a:pt x="0" y="0"/>
                  </a:moveTo>
                  <a:lnTo>
                    <a:pt x="8147685" y="0"/>
                  </a:lnTo>
                  <a:lnTo>
                    <a:pt x="8147685" y="8147685"/>
                  </a:lnTo>
                  <a:lnTo>
                    <a:pt x="0" y="8147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197978" y="8743653"/>
            <a:ext cx="6110734" cy="5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See it in action in video5.mp4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75989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390353"/>
            <a:ext cx="7490520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Form Validation Results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2730104"/>
            <a:ext cx="4580930" cy="2994571"/>
            <a:chOff x="0" y="0"/>
            <a:chExt cx="6107907" cy="39927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7811" cy="3992753"/>
            </a:xfrm>
            <a:custGeom>
              <a:avLst/>
              <a:gdLst/>
              <a:ahLst/>
              <a:cxnLst/>
              <a:rect r="r" b="b" t="t" l="l"/>
              <a:pathLst>
                <a:path h="3992753" w="6107811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169" y="0"/>
                  </a:lnTo>
                  <a:cubicBezTo>
                    <a:pt x="6082538" y="0"/>
                    <a:pt x="6107811" y="25400"/>
                    <a:pt x="6107811" y="56642"/>
                  </a:cubicBezTo>
                  <a:lnTo>
                    <a:pt x="6107811" y="3936111"/>
                  </a:lnTo>
                  <a:cubicBezTo>
                    <a:pt x="6107811" y="3967480"/>
                    <a:pt x="6082411" y="3992753"/>
                    <a:pt x="6051169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75755" y="2985046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Real-Time Validation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5755" y="3540919"/>
            <a:ext cx="4013895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Our system performs automatic checks on all submitted data, highlighting any issues immediately.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856685" y="2730104"/>
            <a:ext cx="4581079" cy="2994571"/>
            <a:chOff x="0" y="0"/>
            <a:chExt cx="6108105" cy="39927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08065" cy="3992753"/>
            </a:xfrm>
            <a:custGeom>
              <a:avLst/>
              <a:gdLst/>
              <a:ahLst/>
              <a:cxnLst/>
              <a:rect r="r" b="b" t="t" l="l"/>
              <a:pathLst>
                <a:path h="3992753" w="6108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5400"/>
                    <a:pt x="6108065" y="56642"/>
                  </a:cubicBezTo>
                  <a:lnTo>
                    <a:pt x="6108065" y="3936111"/>
                  </a:lnTo>
                  <a:cubicBezTo>
                    <a:pt x="6108065" y="3967480"/>
                    <a:pt x="6082665" y="3992753"/>
                    <a:pt x="6051423" y="3992753"/>
                  </a:cubicBezTo>
                  <a:lnTo>
                    <a:pt x="56642" y="3992753"/>
                  </a:lnTo>
                  <a:cubicBezTo>
                    <a:pt x="25273" y="3992753"/>
                    <a:pt x="0" y="3967353"/>
                    <a:pt x="0" y="3936111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140202" y="2985046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Clear Error Messages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40202" y="3540919"/>
            <a:ext cx="401404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When validation fails, users receive specific guidance on how to correct each field.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92238" y="6008191"/>
            <a:ext cx="9445526" cy="2087315"/>
            <a:chOff x="0" y="0"/>
            <a:chExt cx="12594035" cy="27830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5940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75755" y="626313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Quick Resolution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5755" y="6819007"/>
            <a:ext cx="887849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Fix issues without losing previously entered information and resubmit with a single click.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238" y="8328720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Video6.mp4 demonstrates the validation process for failed submissions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DAGsLtEQsn4</dc:identifier>
  <dcterms:modified xsi:type="dcterms:W3CDTF">2011-08-01T06:04:30Z</dcterms:modified>
  <cp:revision>1</cp:revision>
  <dc:title>FormFlow-Streamlined-Form-Submission-and-Location-Reviews (1).pptx</dc:title>
</cp:coreProperties>
</file>